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1" r:id="rId8"/>
    <p:sldId id="262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858" y="72"/>
      </p:cViewPr>
      <p:guideLst>
        <p:guide orient="horz" pos="216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 smtClean="0"/>
              <a:t>           </a:t>
            </a:r>
            <a:r>
              <a:rPr lang="es-AR" sz="3600" dirty="0" smtClean="0"/>
              <a:t>Cecilia </a:t>
            </a:r>
            <a:r>
              <a:rPr lang="es-AR" sz="3600" dirty="0" err="1" smtClean="0"/>
              <a:t>Binolfi</a:t>
            </a:r>
            <a:endParaRPr lang="es-AR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s-AR" sz="2000" dirty="0" smtClean="0">
                <a:latin typeface="+mj-lt"/>
              </a:rPr>
              <a:t>Federación de Mujeres </a:t>
            </a:r>
            <a:r>
              <a:rPr lang="es-AR" sz="2000" dirty="0" err="1" smtClean="0">
                <a:latin typeface="+mj-lt"/>
              </a:rPr>
              <a:t>Municipalistas</a:t>
            </a:r>
            <a:r>
              <a:rPr lang="es-AR" sz="2000" dirty="0" smtClean="0">
                <a:latin typeface="+mj-lt"/>
              </a:rPr>
              <a:t> de América Latina y el Caribe </a:t>
            </a:r>
          </a:p>
          <a:p>
            <a:r>
              <a:rPr lang="es-AR" sz="2000" dirty="0" smtClean="0">
                <a:latin typeface="+mj-lt"/>
              </a:rPr>
              <a:t>                                              FEMUM ALC</a:t>
            </a:r>
          </a:p>
          <a:p>
            <a:r>
              <a:rPr lang="es-AR" sz="2000" dirty="0" smtClean="0">
                <a:latin typeface="+mj-lt"/>
              </a:rPr>
              <a:t>                                                Argentina</a:t>
            </a:r>
            <a:endParaRPr lang="es-AR" sz="2000" dirty="0">
              <a:latin typeface="+mj-lt"/>
            </a:endParaRPr>
          </a:p>
        </p:txBody>
      </p:sp>
      <p:pic>
        <p:nvPicPr>
          <p:cNvPr id="1026" name="Picture 2" descr="https://scontent-eze1-1.xx.fbcdn.net/v/t1.0-9/10590494_258590587684753_7668353337981645950_n.jpg?_nc_cat=106&amp;ccb=2&amp;_nc_sid=09cbfe&amp;_nc_ohc=yrEGgtKuaUsAX-l_SBC&amp;_nc_ht=scontent-eze1-1.xx&amp;oh=bf9f245b632147d507efa35aa2252fee&amp;oe=5FED2B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4649" y="257175"/>
            <a:ext cx="3402013" cy="317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12833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000" dirty="0" smtClean="0"/>
              <a:t>    </a:t>
            </a:r>
            <a:br>
              <a:rPr lang="es-AR" sz="2000" dirty="0" smtClean="0"/>
            </a:br>
            <a:r>
              <a:rPr lang="es-AR" sz="2000" dirty="0"/>
              <a:t> </a:t>
            </a:r>
            <a:r>
              <a:rPr lang="es-AR" sz="2000" dirty="0" smtClean="0"/>
              <a:t>                  Post Beijing… avances en Argentina</a:t>
            </a:r>
            <a:r>
              <a:rPr lang="es-AR" sz="1400" dirty="0" smtClean="0"/>
              <a:t/>
            </a:r>
            <a:br>
              <a:rPr lang="es-AR" sz="1400" dirty="0" smtClean="0"/>
            </a:br>
            <a:r>
              <a:rPr lang="es-AR" sz="1400" dirty="0"/>
              <a:t/>
            </a:r>
            <a:br>
              <a:rPr lang="es-AR" sz="1400" dirty="0"/>
            </a:br>
            <a:endParaRPr lang="es-AR" sz="1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dirty="0" smtClean="0"/>
              <a:t>Ley de cuota o cupo en el poder legislativo,</a:t>
            </a:r>
          </a:p>
          <a:p>
            <a:r>
              <a:rPr lang="es-AR" dirty="0"/>
              <a:t>L</a:t>
            </a:r>
            <a:r>
              <a:rPr lang="es-AR" dirty="0" smtClean="0"/>
              <a:t>ey de paridad nacional aprobada en 2018 y en 14 provincias</a:t>
            </a:r>
          </a:p>
          <a:p>
            <a:r>
              <a:rPr lang="es-AR" dirty="0"/>
              <a:t>L</a:t>
            </a:r>
            <a:r>
              <a:rPr lang="es-AR" dirty="0" smtClean="0"/>
              <a:t>ey de cuota o cupo sindical, con poca representación ejecutiva</a:t>
            </a:r>
          </a:p>
          <a:p>
            <a:r>
              <a:rPr lang="es-AR" dirty="0" smtClean="0"/>
              <a:t>Ley Micaela,</a:t>
            </a:r>
          </a:p>
          <a:p>
            <a:r>
              <a:rPr lang="es-AR" dirty="0" smtClean="0"/>
              <a:t>Ley de matrimonio igualitario,</a:t>
            </a:r>
          </a:p>
          <a:p>
            <a:r>
              <a:rPr lang="es-AR" dirty="0" smtClean="0"/>
              <a:t>Ley de violencia de género,</a:t>
            </a:r>
          </a:p>
          <a:p>
            <a:r>
              <a:rPr lang="es-AR" dirty="0" smtClean="0"/>
              <a:t>La inclusión de la figura del </a:t>
            </a:r>
            <a:r>
              <a:rPr lang="es-AR" dirty="0" err="1" smtClean="0"/>
              <a:t>Femicidio</a:t>
            </a:r>
            <a:r>
              <a:rPr lang="es-AR" dirty="0" smtClean="0"/>
              <a:t> en la reforma del Código Penal,</a:t>
            </a:r>
          </a:p>
          <a:p>
            <a:r>
              <a:rPr lang="es-AR" dirty="0" smtClean="0"/>
              <a:t>El movimiento del Ni una menos…</a:t>
            </a:r>
          </a:p>
          <a:p>
            <a:r>
              <a:rPr lang="es-AR" dirty="0" smtClean="0"/>
              <a:t>Actualmente discusión ley del aborto legal, seguro y gratuito,  mujeres reclamando derechos.</a:t>
            </a:r>
          </a:p>
          <a:p>
            <a:r>
              <a:rPr lang="es-AR" dirty="0" smtClean="0"/>
              <a:t>Ministerio de la mujer, género y diversidad con presupuesto propio</a:t>
            </a:r>
          </a:p>
          <a:p>
            <a:r>
              <a:rPr lang="es-AR" dirty="0" smtClean="0"/>
              <a:t>Entre otras…..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54085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              Año 2020: </a:t>
            </a:r>
            <a:br>
              <a:rPr lang="es-AR" dirty="0" smtClean="0"/>
            </a:br>
            <a:endParaRPr lang="es-AR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Pandemia 2020, nos demostró que no es neutra al género</a:t>
            </a:r>
          </a:p>
          <a:p>
            <a:endParaRPr lang="es-AR" dirty="0" smtClean="0"/>
          </a:p>
          <a:p>
            <a:r>
              <a:rPr lang="es-AR" dirty="0" smtClean="0"/>
              <a:t>Impacto </a:t>
            </a:r>
            <a:r>
              <a:rPr lang="es-AR" dirty="0" err="1" smtClean="0"/>
              <a:t>signficativo</a:t>
            </a:r>
            <a:r>
              <a:rPr lang="es-AR" dirty="0" smtClean="0"/>
              <a:t> sobre la vida de las mujeres</a:t>
            </a:r>
          </a:p>
          <a:p>
            <a:endParaRPr lang="es-AR" dirty="0" smtClean="0"/>
          </a:p>
          <a:p>
            <a:r>
              <a:rPr lang="es-AR" dirty="0" smtClean="0"/>
              <a:t>Mayores tareas de cuidado,</a:t>
            </a:r>
          </a:p>
          <a:p>
            <a:endParaRPr lang="es-AR" dirty="0" smtClean="0"/>
          </a:p>
          <a:p>
            <a:r>
              <a:rPr lang="es-AR" dirty="0" err="1" smtClean="0"/>
              <a:t>Indices</a:t>
            </a:r>
            <a:r>
              <a:rPr lang="es-AR" dirty="0" smtClean="0"/>
              <a:t> de violencia,</a:t>
            </a:r>
          </a:p>
          <a:p>
            <a:endParaRPr lang="es-AR" dirty="0"/>
          </a:p>
          <a:p>
            <a:r>
              <a:rPr lang="es-AR" dirty="0" smtClean="0"/>
              <a:t>Afectó especialmente al mundo del trabajo, el tema que nos ocupa en este espacio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 smtClean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487106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sz="3100" dirty="0" smtClean="0"/>
              <a:t>                      Panel: Economía Solidaria</a:t>
            </a:r>
            <a:br>
              <a:rPr lang="es-AR" sz="3100" dirty="0" smtClean="0"/>
            </a:br>
            <a:r>
              <a:rPr lang="es-AR" dirty="0" smtClean="0"/>
              <a:t/>
            </a:r>
            <a:br>
              <a:rPr lang="es-AR" dirty="0" smtClean="0"/>
            </a:br>
            <a:r>
              <a:rPr lang="es-AR" sz="3100" dirty="0" smtClean="0"/>
              <a:t>Organización Argentina de Mujeres Empresarias </a:t>
            </a:r>
            <a:endParaRPr lang="es-AR" sz="31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s-AR" dirty="0" smtClean="0"/>
          </a:p>
          <a:p>
            <a:r>
              <a:rPr lang="es-AR" dirty="0" smtClean="0"/>
              <a:t>Espacio de liderazgo y fortalecimiento de mujeres, empresarias, emprendedoras, ejecutivas,</a:t>
            </a:r>
          </a:p>
          <a:p>
            <a:endParaRPr lang="es-AR" dirty="0" smtClean="0"/>
          </a:p>
          <a:p>
            <a:r>
              <a:rPr lang="es-AR" dirty="0" smtClean="0"/>
              <a:t>Adherida a FCEM – </a:t>
            </a:r>
          </a:p>
          <a:p>
            <a:r>
              <a:rPr lang="es-AR" dirty="0" smtClean="0"/>
              <a:t>Fundada en 1966, con Sede Nacional Rosario y Delegaciones,</a:t>
            </a:r>
          </a:p>
          <a:p>
            <a:endParaRPr lang="es-AR" dirty="0" smtClean="0"/>
          </a:p>
          <a:p>
            <a:r>
              <a:rPr lang="es-AR" dirty="0" smtClean="0"/>
              <a:t>Miembro de su Comisión Directiva </a:t>
            </a:r>
          </a:p>
          <a:p>
            <a:endParaRPr lang="es-AR" dirty="0" smtClean="0"/>
          </a:p>
          <a:p>
            <a:r>
              <a:rPr lang="es-AR" dirty="0" smtClean="0"/>
              <a:t>Signataria del Pacto Global en Argentina,</a:t>
            </a:r>
          </a:p>
          <a:p>
            <a:endParaRPr lang="es-AR" dirty="0" smtClean="0"/>
          </a:p>
          <a:p>
            <a:r>
              <a:rPr lang="es-AR" dirty="0" err="1" smtClean="0"/>
              <a:t>Adhesion</a:t>
            </a:r>
            <a:r>
              <a:rPr lang="es-AR" dirty="0" smtClean="0"/>
              <a:t> al Programa Ganar </a:t>
            </a:r>
            <a:r>
              <a:rPr lang="es-AR" dirty="0" err="1" smtClean="0"/>
              <a:t>Ganar</a:t>
            </a:r>
            <a:r>
              <a:rPr lang="es-AR" dirty="0" smtClean="0"/>
              <a:t> la Igualdad de Género es un Buen Negocio de ONU Mujeres Argentina.</a:t>
            </a:r>
          </a:p>
          <a:p>
            <a:endParaRPr lang="es-AR" dirty="0" smtClean="0"/>
          </a:p>
          <a:p>
            <a:r>
              <a:rPr lang="es-AR" dirty="0" smtClean="0"/>
              <a:t>Actividades para paliar en parte este período de pandemia: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r>
              <a:rPr lang="es-A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989854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800" dirty="0" smtClean="0"/>
              <a:t/>
            </a:r>
            <a:br>
              <a:rPr lang="es-AR" sz="2800" dirty="0" smtClean="0"/>
            </a:br>
            <a:r>
              <a:rPr lang="es-AR" sz="2800" dirty="0" smtClean="0"/>
              <a:t>Organización Argentina de Mujeres Empresarias.</a:t>
            </a:r>
            <a:endParaRPr lang="es-AR" sz="28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err="1" smtClean="0"/>
              <a:t>Webinar</a:t>
            </a:r>
            <a:r>
              <a:rPr lang="es-AR" dirty="0" smtClean="0"/>
              <a:t> </a:t>
            </a:r>
            <a:r>
              <a:rPr lang="es-AR" dirty="0"/>
              <a:t>nacionales e internacionales</a:t>
            </a:r>
          </a:p>
          <a:p>
            <a:r>
              <a:rPr lang="es-AR" dirty="0"/>
              <a:t>Capacitaciones nacionales e internacionales,</a:t>
            </a:r>
          </a:p>
          <a:p>
            <a:r>
              <a:rPr lang="es-AR" dirty="0"/>
              <a:t>Encuentros empresariales – Brasil – CEMS,</a:t>
            </a:r>
          </a:p>
          <a:p>
            <a:r>
              <a:rPr lang="es-AR" dirty="0"/>
              <a:t>Formación de equipos colaborativos,</a:t>
            </a:r>
          </a:p>
          <a:p>
            <a:r>
              <a:rPr lang="es-AR" dirty="0"/>
              <a:t>Casos: ejemplos de reactivación, reconversión, exploración de nuevas oportunidades, nuevos desafíos</a:t>
            </a:r>
          </a:p>
          <a:p>
            <a:r>
              <a:rPr lang="es-AR" dirty="0"/>
              <a:t>Jula Moró ---- </a:t>
            </a:r>
            <a:r>
              <a:rPr lang="es-AR" dirty="0" err="1"/>
              <a:t>matriz.matriz</a:t>
            </a:r>
            <a:r>
              <a:rPr lang="es-AR" dirty="0"/>
              <a:t>  ----</a:t>
            </a:r>
            <a:r>
              <a:rPr lang="es-AR" dirty="0" err="1"/>
              <a:t>beemor.arg</a:t>
            </a:r>
            <a:r>
              <a:rPr lang="es-AR" dirty="0"/>
              <a:t>.</a:t>
            </a:r>
          </a:p>
          <a:p>
            <a:r>
              <a:rPr lang="es-AR" dirty="0"/>
              <a:t>Sólo Líderes: </a:t>
            </a:r>
          </a:p>
          <a:p>
            <a:r>
              <a:rPr lang="es-AR" dirty="0"/>
              <a:t>Teletrabajo, ventas online, </a:t>
            </a:r>
            <a:r>
              <a:rPr lang="es-AR" dirty="0" err="1"/>
              <a:t>take</a:t>
            </a:r>
            <a:r>
              <a:rPr lang="es-AR" dirty="0"/>
              <a:t> </a:t>
            </a:r>
            <a:r>
              <a:rPr lang="es-AR" dirty="0" err="1" smtClean="0"/>
              <a:t>away</a:t>
            </a:r>
            <a:r>
              <a:rPr lang="es-AR" dirty="0" smtClean="0"/>
              <a:t>…..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49532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AR" sz="2400" dirty="0"/>
              <a:t>Otros ejemplos de Economía Solidaria e Integración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Caso de trabajo conjunto entre;</a:t>
            </a:r>
          </a:p>
          <a:p>
            <a:r>
              <a:rPr lang="es-AR" dirty="0"/>
              <a:t>CAM Confederación Argentina de Mutuales,</a:t>
            </a:r>
          </a:p>
          <a:p>
            <a:r>
              <a:rPr lang="es-AR" dirty="0"/>
              <a:t>CONINAGRO. Confederación </a:t>
            </a:r>
            <a:r>
              <a:rPr lang="es-AR" dirty="0" err="1"/>
              <a:t>Intercooperativa</a:t>
            </a:r>
            <a:r>
              <a:rPr lang="es-AR" dirty="0"/>
              <a:t> Argentina</a:t>
            </a:r>
          </a:p>
          <a:p>
            <a:r>
              <a:rPr lang="es-AR" dirty="0"/>
              <a:t>INAES Instituto Nacional de </a:t>
            </a:r>
            <a:r>
              <a:rPr lang="es-AR" dirty="0" err="1"/>
              <a:t>Asociativismo</a:t>
            </a:r>
            <a:r>
              <a:rPr lang="es-AR" dirty="0"/>
              <a:t> y Economías Solidaria</a:t>
            </a:r>
          </a:p>
          <a:p>
            <a:endParaRPr lang="es-AR" dirty="0"/>
          </a:p>
          <a:p>
            <a:r>
              <a:rPr lang="es-AR" dirty="0"/>
              <a:t>Caso FECOVITA</a:t>
            </a:r>
          </a:p>
          <a:p>
            <a:r>
              <a:rPr lang="es-AR" dirty="0"/>
              <a:t>Caso </a:t>
            </a:r>
            <a:r>
              <a:rPr lang="es-AR" dirty="0" err="1"/>
              <a:t>Manfrey</a:t>
            </a:r>
            <a:endParaRPr lang="es-AR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8488953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2400" dirty="0" smtClean="0"/>
              <a:t>                      </a:t>
            </a:r>
            <a:br>
              <a:rPr lang="es-AR" sz="2400" dirty="0" smtClean="0"/>
            </a:br>
            <a:r>
              <a:rPr lang="es-AR" sz="2400" dirty="0"/>
              <a:t> </a:t>
            </a:r>
            <a:r>
              <a:rPr lang="es-AR" sz="2400" dirty="0" smtClean="0"/>
              <a:t>Marcos de políticas de apoyo por los distintos estamentos del estado:</a:t>
            </a:r>
            <a:endParaRPr lang="es-AR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Implementación del IFE</a:t>
            </a:r>
          </a:p>
          <a:p>
            <a:r>
              <a:rPr lang="es-AR" dirty="0" smtClean="0"/>
              <a:t>Créditos a tasa cero para cuenta </a:t>
            </a:r>
            <a:r>
              <a:rPr lang="es-AR" dirty="0" err="1" smtClean="0"/>
              <a:t>propistas</a:t>
            </a:r>
            <a:r>
              <a:rPr lang="es-AR" dirty="0" smtClean="0"/>
              <a:t>, </a:t>
            </a:r>
            <a:r>
              <a:rPr lang="es-AR" dirty="0" err="1" smtClean="0"/>
              <a:t>monotributistas</a:t>
            </a:r>
            <a:r>
              <a:rPr lang="es-AR" dirty="0" smtClean="0"/>
              <a:t>,</a:t>
            </a:r>
          </a:p>
          <a:p>
            <a:r>
              <a:rPr lang="es-AR" dirty="0" smtClean="0"/>
              <a:t>Programa ATP asistencia de emergencia al trabajo y producción</a:t>
            </a:r>
          </a:p>
          <a:p>
            <a:r>
              <a:rPr lang="es-AR" dirty="0" smtClean="0"/>
              <a:t>Créditos subsidiados, otorgados por entes oficiales – caso Banco Nación, y de organismos del estado nacional caso INAES – cooperativas y mutuales, compra de insumos que hacen al giro comercial</a:t>
            </a:r>
          </a:p>
          <a:p>
            <a:r>
              <a:rPr lang="es-AR" dirty="0" smtClean="0"/>
              <a:t>Moratorias impositivas de parte de los organismos del estado nacional, provincial y municipal, para el pago de impuestos, tasas y contribuciones y aportes a la seguridad social,</a:t>
            </a:r>
          </a:p>
          <a:p>
            <a:r>
              <a:rPr lang="es-AR" dirty="0" smtClean="0"/>
              <a:t>En casi todos los casos los créditos con plazos de gracia,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5723736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Post pandemia: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Nos mostrará un retroceso al mundo del trabajo formal, leve recuperación,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El empoderamiento económico no se verá tan rápido como es deseado,</a:t>
            </a:r>
          </a:p>
          <a:p>
            <a:endParaRPr lang="es-AR" dirty="0" smtClean="0"/>
          </a:p>
          <a:p>
            <a:r>
              <a:rPr lang="es-AR" dirty="0" smtClean="0"/>
              <a:t>Aumento del autoempleo,</a:t>
            </a:r>
          </a:p>
          <a:p>
            <a:endParaRPr lang="es-AR" dirty="0" smtClean="0"/>
          </a:p>
          <a:p>
            <a:r>
              <a:rPr lang="es-AR" dirty="0" smtClean="0"/>
              <a:t>En especial para las mujeres, hay un alto porcentaje que no cuentan con ingresos propios, ni son beneficiarias del acceso a mecanismos de protección social,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3887220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Agradecimientos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AR" dirty="0" smtClean="0"/>
              <a:t>Agradecer especialmente este espacio</a:t>
            </a:r>
          </a:p>
          <a:p>
            <a:endParaRPr lang="es-AR" dirty="0"/>
          </a:p>
          <a:p>
            <a:r>
              <a:rPr lang="es-AR" dirty="0" smtClean="0"/>
              <a:t>Decirles que abrazo la causa de la igualdad entre los géneros</a:t>
            </a:r>
          </a:p>
          <a:p>
            <a:endParaRPr lang="es-AR" dirty="0"/>
          </a:p>
          <a:p>
            <a:r>
              <a:rPr lang="es-AR" dirty="0" smtClean="0"/>
              <a:t>Entiendo que hay un legado importante pero… hay que insistir en lo que falta</a:t>
            </a:r>
          </a:p>
          <a:p>
            <a:endParaRPr lang="es-AR" dirty="0"/>
          </a:p>
          <a:p>
            <a:r>
              <a:rPr lang="es-AR" dirty="0" smtClean="0"/>
              <a:t>Me quedo aquí para compartir el programa</a:t>
            </a:r>
          </a:p>
          <a:p>
            <a:endParaRPr lang="es-AR" dirty="0"/>
          </a:p>
          <a:p>
            <a:r>
              <a:rPr lang="es-AR" dirty="0" smtClean="0"/>
              <a:t>Muchas gracias….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37438396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224</TotalTime>
  <Words>527</Words>
  <Application>Microsoft Office PowerPoint</Application>
  <PresentationFormat>Panorámica</PresentationFormat>
  <Paragraphs>87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           Cecilia Binolfi</vt:lpstr>
      <vt:lpstr>                        Post Beijing… avances en Argentina  </vt:lpstr>
      <vt:lpstr>              Año 2020:  </vt:lpstr>
      <vt:lpstr>                      Panel: Economía Solidaria  Organización Argentina de Mujeres Empresarias </vt:lpstr>
      <vt:lpstr> Organización Argentina de Mujeres Empresarias.</vt:lpstr>
      <vt:lpstr>Otros ejemplos de Economía Solidaria e Integración</vt:lpstr>
      <vt:lpstr>                        Marcos de políticas de apoyo por los distintos estamentos del estado:</vt:lpstr>
      <vt:lpstr>Post pandemia:</vt:lpstr>
      <vt:lpstr>Agradecimientos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Cecilia Binolfi</dc:title>
  <dc:creator>CLEMENTINA</dc:creator>
  <cp:lastModifiedBy>CLEMENTINA</cp:lastModifiedBy>
  <cp:revision>14</cp:revision>
  <dcterms:created xsi:type="dcterms:W3CDTF">2020-12-01T20:10:32Z</dcterms:created>
  <dcterms:modified xsi:type="dcterms:W3CDTF">2020-12-01T23:54:50Z</dcterms:modified>
</cp:coreProperties>
</file>